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3" r:id="rId4"/>
    <p:sldId id="261" r:id="rId5"/>
    <p:sldId id="262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7" r:id="rId18"/>
    <p:sldId id="275" r:id="rId19"/>
    <p:sldId id="278" r:id="rId20"/>
    <p:sldId id="276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921" autoAdjust="0"/>
  </p:normalViewPr>
  <p:slideViewPr>
    <p:cSldViewPr snapToGrid="0">
      <p:cViewPr>
        <p:scale>
          <a:sx n="75" d="100"/>
          <a:sy n="75" d="100"/>
        </p:scale>
        <p:origin x="130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ED31E-46E4-421E-B390-F3604B0467E8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70B3D-F7E5-4FC4-9948-7815D904E6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76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8127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Top Markets Performance (Page 10)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first visualization shows the </a:t>
            </a:r>
            <a:r>
              <a:rPr lang="en-US" b="1" dirty="0"/>
              <a:t>top markets by revenue</a:t>
            </a:r>
            <a:r>
              <a:rPr lang="en-US" dirty="0"/>
              <a:t>. We can see that </a:t>
            </a:r>
            <a:r>
              <a:rPr lang="en-US" b="1" dirty="0"/>
              <a:t>Delhi NCR</a:t>
            </a:r>
            <a:r>
              <a:rPr lang="en-US" dirty="0"/>
              <a:t> contributes significantly to total sales, followed by </a:t>
            </a:r>
            <a:r>
              <a:rPr lang="en-US" b="1" dirty="0"/>
              <a:t>Mumbai</a:t>
            </a:r>
            <a:r>
              <a:rPr lang="en-US" dirty="0"/>
              <a:t> and </a:t>
            </a:r>
            <a:r>
              <a:rPr lang="en-US" b="1" dirty="0"/>
              <a:t>Ahmedabad</a:t>
            </a:r>
            <a:r>
              <a:rPr lang="en-US" dirty="0"/>
              <a:t>. This tells us that </a:t>
            </a:r>
            <a:r>
              <a:rPr lang="en-US" b="1" dirty="0"/>
              <a:t>Delhi NCR</a:t>
            </a:r>
            <a:r>
              <a:rPr lang="en-US" dirty="0"/>
              <a:t> is a key driver of revenue, and resources should be allocated to support this high-performing market.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Insights</a:t>
            </a:r>
            <a:r>
              <a:rPr lang="en-US" dirty="0"/>
              <a:t>: Focus marketing and sales efforts on maintaining and growing the top-performing markets, especially </a:t>
            </a:r>
            <a:r>
              <a:rPr lang="en-US" b="1" dirty="0"/>
              <a:t>Delhi NCR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7076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Revenue Trend by Market (Page 11)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next visualization presents a </a:t>
            </a:r>
            <a:r>
              <a:rPr lang="en-US" b="1" dirty="0"/>
              <a:t>revenue trend over time</a:t>
            </a:r>
            <a:r>
              <a:rPr lang="en-US" dirty="0"/>
              <a:t> by market. This graph highlights how each market's revenue fluctuates over different quarters and years. It’s clear that certain markets experience spikes in specific quarters, suggesting </a:t>
            </a:r>
            <a:r>
              <a:rPr lang="en-US" b="1" dirty="0"/>
              <a:t>seasonal trends</a:t>
            </a:r>
            <a:r>
              <a:rPr lang="en-US" dirty="0"/>
              <a:t> or </a:t>
            </a:r>
            <a:r>
              <a:rPr lang="en-US" b="1" dirty="0"/>
              <a:t>market-specific events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Insights</a:t>
            </a:r>
            <a:r>
              <a:rPr lang="en-US" dirty="0"/>
              <a:t>: Plan sales and marketing strategies around these </a:t>
            </a:r>
            <a:r>
              <a:rPr lang="en-US" b="1" dirty="0"/>
              <a:t>seasonal patterns</a:t>
            </a:r>
            <a:r>
              <a:rPr lang="en-US" dirty="0"/>
              <a:t> to maximize revenue during high-performing periods.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234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Profit Contribution and Margin (Page 12)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Here, we analyze </a:t>
            </a:r>
            <a:r>
              <a:rPr lang="en-US" b="1" dirty="0"/>
              <a:t>profit contribution and margin</a:t>
            </a:r>
            <a:r>
              <a:rPr lang="en-US" dirty="0"/>
              <a:t> by market. The visualization indicates that although </a:t>
            </a:r>
            <a:r>
              <a:rPr lang="en-US" b="1" dirty="0"/>
              <a:t>Delhi NCR</a:t>
            </a:r>
            <a:r>
              <a:rPr lang="en-US" dirty="0"/>
              <a:t> leads in revenue, </a:t>
            </a:r>
            <a:r>
              <a:rPr lang="en-US" b="1" dirty="0"/>
              <a:t>other markets</a:t>
            </a:r>
            <a:r>
              <a:rPr lang="en-US" dirty="0"/>
              <a:t> like </a:t>
            </a:r>
            <a:r>
              <a:rPr lang="en-US" b="1" dirty="0"/>
              <a:t>Mumbai</a:t>
            </a:r>
            <a:r>
              <a:rPr lang="en-US" dirty="0"/>
              <a:t> and </a:t>
            </a:r>
            <a:r>
              <a:rPr lang="en-US" b="1" dirty="0"/>
              <a:t>Ahmedabad</a:t>
            </a:r>
            <a:r>
              <a:rPr lang="en-US" dirty="0"/>
              <a:t> show a strong profit margin. This suggests that while </a:t>
            </a:r>
            <a:r>
              <a:rPr lang="en-US" b="1" dirty="0"/>
              <a:t>Delhi NCR</a:t>
            </a:r>
            <a:r>
              <a:rPr lang="en-US" dirty="0"/>
              <a:t> drives revenue, </a:t>
            </a:r>
            <a:r>
              <a:rPr lang="en-US" b="1" dirty="0"/>
              <a:t>profitability</a:t>
            </a:r>
            <a:r>
              <a:rPr lang="en-US" dirty="0"/>
              <a:t> may be better in other markets.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Insights</a:t>
            </a:r>
            <a:r>
              <a:rPr lang="en-US" dirty="0"/>
              <a:t>: Consider balancing focus between </a:t>
            </a:r>
            <a:r>
              <a:rPr lang="en-US" b="1" dirty="0"/>
              <a:t>revenue-heavy markets</a:t>
            </a:r>
            <a:r>
              <a:rPr lang="en-US" dirty="0"/>
              <a:t> and those with </a:t>
            </a:r>
            <a:r>
              <a:rPr lang="en-US" b="1" dirty="0"/>
              <a:t>higher profit margins</a:t>
            </a:r>
            <a:r>
              <a:rPr lang="en-US" dirty="0"/>
              <a:t> for optimal financial results.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591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Top Customers by Revenue and Profit (Page 13)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chart breaks down the </a:t>
            </a:r>
            <a:r>
              <a:rPr lang="en-US" b="1" dirty="0"/>
              <a:t>top customers</a:t>
            </a:r>
            <a:r>
              <a:rPr lang="en-US" dirty="0"/>
              <a:t> by revenue and their corresponding </a:t>
            </a:r>
            <a:r>
              <a:rPr lang="en-US" b="1" dirty="0"/>
              <a:t>profit contributions</a:t>
            </a:r>
            <a:r>
              <a:rPr lang="en-US" dirty="0"/>
              <a:t>. </a:t>
            </a:r>
            <a:r>
              <a:rPr lang="en-US" b="1" dirty="0" err="1"/>
              <a:t>Electricalsara</a:t>
            </a:r>
            <a:r>
              <a:rPr lang="en-US" b="1" dirty="0"/>
              <a:t> Stores</a:t>
            </a:r>
            <a:r>
              <a:rPr lang="en-US" dirty="0"/>
              <a:t> is the top customer, providing substantial revenue and profit, making it a crucial account to maintain.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Insights</a:t>
            </a:r>
            <a:r>
              <a:rPr lang="en-US" dirty="0"/>
              <a:t>: Prioritize </a:t>
            </a:r>
            <a:r>
              <a:rPr lang="en-US" b="1" dirty="0"/>
              <a:t>key customers</a:t>
            </a:r>
            <a:r>
              <a:rPr lang="en-US" dirty="0"/>
              <a:t> like </a:t>
            </a:r>
            <a:r>
              <a:rPr lang="en-US" dirty="0" err="1"/>
              <a:t>Electricalsara</a:t>
            </a:r>
            <a:r>
              <a:rPr lang="en-US" dirty="0"/>
              <a:t> Stores for retention strategies, while also identifying opportunities to grow smaller, profitable customers.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94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Revenue and Profit Trends by Month (Page 14)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Monthly trends in </a:t>
            </a:r>
            <a:r>
              <a:rPr lang="en-US" b="1" dirty="0"/>
              <a:t>revenue and profit</a:t>
            </a:r>
            <a:r>
              <a:rPr lang="en-US" dirty="0"/>
              <a:t> are visualized here. We can see how revenue aligns with profit trends across different months, helping to pinpoint periods of </a:t>
            </a:r>
            <a:r>
              <a:rPr lang="en-US" b="1" dirty="0"/>
              <a:t>low profitability</a:t>
            </a:r>
            <a:r>
              <a:rPr lang="en-US" dirty="0"/>
              <a:t> despite high revenue.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Insights</a:t>
            </a:r>
            <a:r>
              <a:rPr lang="en-US" dirty="0"/>
              <a:t>: Investigate months where revenue is high but profit margins are low, and explore cost-cutting or efficiency measures during those periods.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638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b="1" dirty="0"/>
              <a:t>Sales Quantity by Market (Page 15)</a:t>
            </a:r>
            <a:r>
              <a:rPr lang="en-US" dirty="0"/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This visualization provides an overview of </a:t>
            </a:r>
            <a:r>
              <a:rPr lang="en-US" b="1" dirty="0"/>
              <a:t>sales quantity</a:t>
            </a:r>
            <a:r>
              <a:rPr lang="en-US" dirty="0"/>
              <a:t> across different markets. It's useful for identifying markets with </a:t>
            </a:r>
            <a:r>
              <a:rPr lang="en-US" b="1" dirty="0"/>
              <a:t>high sales volume</a:t>
            </a:r>
            <a:r>
              <a:rPr lang="en-US" dirty="0"/>
              <a:t> but </a:t>
            </a:r>
            <a:r>
              <a:rPr lang="en-US" b="1" dirty="0"/>
              <a:t>lower revenue</a:t>
            </a:r>
            <a:r>
              <a:rPr lang="en-US" dirty="0"/>
              <a:t>, indicating potential pricing or product mix issues.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Insights</a:t>
            </a:r>
            <a:r>
              <a:rPr lang="en-US" dirty="0"/>
              <a:t>: Assess whether high-volume markets, such as </a:t>
            </a:r>
            <a:r>
              <a:rPr lang="en-US" b="1" dirty="0"/>
              <a:t>Nagpur</a:t>
            </a:r>
            <a:r>
              <a:rPr lang="en-US" dirty="0"/>
              <a:t>, could benefit from </a:t>
            </a:r>
            <a:r>
              <a:rPr lang="en-US" b="1" dirty="0"/>
              <a:t>price optimization</a:t>
            </a:r>
            <a:r>
              <a:rPr lang="en-US" dirty="0"/>
              <a:t> strategies to increase profitability.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739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buFont typeface="+mj-lt"/>
              <a:buAutoNum type="arabicPeriod"/>
            </a:pPr>
            <a:r>
              <a:rPr lang="ar-SA" b="1" dirty="0"/>
              <a:t>تحسين التركيز على الأسواق ذات الإيرادات العالية</a:t>
            </a:r>
            <a:endParaRPr lang="ar-SA" dirty="0"/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النصيحة</a:t>
            </a:r>
            <a:r>
              <a:rPr lang="ar-SA" dirty="0"/>
              <a:t>: خصص المزيد من الموارد، مثل الحملات التسويقية والجهود البيعية، لسوق </a:t>
            </a:r>
            <a:r>
              <a:rPr lang="en-US" b="1" dirty="0"/>
              <a:t>Delhi NCR</a:t>
            </a:r>
            <a:r>
              <a:rPr lang="en-US" dirty="0"/>
              <a:t>، </a:t>
            </a:r>
            <a:r>
              <a:rPr lang="ar-SA" dirty="0"/>
              <a:t>الذي يظهر </a:t>
            </a:r>
            <a:r>
              <a:rPr lang="ar-SA" b="1" dirty="0"/>
              <a:t>أعلى الإيرادات</a:t>
            </a:r>
            <a:r>
              <a:rPr lang="ar-SA" dirty="0"/>
              <a:t>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السبب</a:t>
            </a:r>
            <a:r>
              <a:rPr lang="ar-SA" dirty="0"/>
              <a:t>: كما يظهر في الرسم البياني "</a:t>
            </a:r>
            <a:r>
              <a:rPr lang="en-US" dirty="0"/>
              <a:t>Top Markets by Revenue"، </a:t>
            </a:r>
            <a:r>
              <a:rPr lang="ar-SA" dirty="0"/>
              <a:t>تتفوق </a:t>
            </a:r>
            <a:r>
              <a:rPr lang="en-US" b="1" dirty="0"/>
              <a:t>Delhi NCR</a:t>
            </a:r>
            <a:r>
              <a:rPr lang="en-US" dirty="0"/>
              <a:t> </a:t>
            </a:r>
            <a:r>
              <a:rPr lang="ar-SA" dirty="0"/>
              <a:t>بشكل كبير على الأسواق الأخرى. زيادة الجهود في هذا السوق يمكن أن تدفع نموًا إضافيًا.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الخطوات العملية</a:t>
            </a:r>
            <a:r>
              <a:rPr lang="ar-SA" dirty="0"/>
              <a:t>: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الاستثمار في التسويق الموجه لهذا السوق للحفاظ على حصته في السوق وزيادتها.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تقديم عروض أو خصومات محلية لجذب حصة أكبر من السوق.</a:t>
            </a:r>
          </a:p>
          <a:p>
            <a:pPr algn="r" rt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9350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buFont typeface="+mj-lt"/>
              <a:buAutoNum type="arabicPeriod"/>
            </a:pPr>
            <a:r>
              <a:rPr lang="ar-SA" b="1" dirty="0"/>
              <a:t>تحسين هوامش الربح في الأسواق ذات الإيرادات العالية</a:t>
            </a:r>
            <a:endParaRPr lang="ar-SA" dirty="0"/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النصيحة</a:t>
            </a:r>
            <a:r>
              <a:rPr lang="ar-SA" dirty="0"/>
              <a:t>: ركز على تحسين </a:t>
            </a:r>
            <a:r>
              <a:rPr lang="ar-SA" b="1" dirty="0"/>
              <a:t>هوامش الربح</a:t>
            </a:r>
            <a:r>
              <a:rPr lang="ar-SA" dirty="0"/>
              <a:t> في </a:t>
            </a:r>
            <a:r>
              <a:rPr lang="en-US" b="1" dirty="0"/>
              <a:t>Delhi NCR</a:t>
            </a:r>
            <a:r>
              <a:rPr lang="en-US" dirty="0"/>
              <a:t> </a:t>
            </a:r>
            <a:r>
              <a:rPr lang="ar-SA" dirty="0"/>
              <a:t>والأسواق الأخرى ذات الإيرادات العالية من خلال تحليل </a:t>
            </a:r>
            <a:r>
              <a:rPr lang="ar-SA" b="1" dirty="0"/>
              <a:t>هيكل التكاليف</a:t>
            </a:r>
            <a:r>
              <a:rPr lang="ar-SA" dirty="0"/>
              <a:t> و</a:t>
            </a:r>
            <a:r>
              <a:rPr lang="ar-SA" b="1" dirty="0"/>
              <a:t>استراتيجيات التسعير</a:t>
            </a:r>
            <a:r>
              <a:rPr lang="ar-SA" dirty="0"/>
              <a:t>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السبب</a:t>
            </a:r>
            <a:r>
              <a:rPr lang="ar-SA" dirty="0"/>
              <a:t>: على الرغم من أن </a:t>
            </a:r>
            <a:r>
              <a:rPr lang="en-US" b="1" dirty="0"/>
              <a:t>Delhi NCR</a:t>
            </a:r>
            <a:r>
              <a:rPr lang="en-US" dirty="0"/>
              <a:t> </a:t>
            </a:r>
            <a:r>
              <a:rPr lang="ar-SA" dirty="0"/>
              <a:t>تتصدر الإيرادات، إلا أن الرسم البياني "</a:t>
            </a:r>
            <a:r>
              <a:rPr lang="en-US" dirty="0"/>
              <a:t>Profit Contribution &amp; Margin by Market" </a:t>
            </a:r>
            <a:r>
              <a:rPr lang="ar-SA" dirty="0"/>
              <a:t>يظهر أن هوامش الربح في هذا السوق ليست قوية مثل الأسواق الأخرى.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الخطوات العملية</a:t>
            </a:r>
            <a:r>
              <a:rPr lang="ar-SA" dirty="0"/>
              <a:t>: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إعادة تقييم استراتيجيات التسعير وتقليل التكاليف من خلال تحسينات في سلسلة التوريد.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تنفيذ حوافز قائمة على الهامش لفريق المبيعات لتعزيز المبيعات ذات الربحية العالية.</a:t>
            </a:r>
          </a:p>
          <a:p>
            <a:pPr algn="r" rt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6641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buFont typeface="+mj-lt"/>
              <a:buAutoNum type="arabicPeriod"/>
            </a:pPr>
            <a:r>
              <a:rPr lang="ar-SA" b="1" dirty="0"/>
              <a:t>زيادة الربحية في الأسواق الصغيرة ذات الهامش العالي</a:t>
            </a:r>
            <a:endParaRPr lang="ar-SA" dirty="0"/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النصيحة</a:t>
            </a:r>
            <a:r>
              <a:rPr lang="ar-SA" dirty="0"/>
              <a:t>: الاهتمام بشكل أكبر بالأسواق مثل </a:t>
            </a:r>
            <a:r>
              <a:rPr lang="en-US" b="1" dirty="0"/>
              <a:t>Mumbai</a:t>
            </a:r>
            <a:r>
              <a:rPr lang="en-US" dirty="0"/>
              <a:t> </a:t>
            </a:r>
            <a:r>
              <a:rPr lang="ar-SA" dirty="0"/>
              <a:t>و</a:t>
            </a:r>
            <a:r>
              <a:rPr lang="en-US" b="1" dirty="0"/>
              <a:t>Ahmedabad</a:t>
            </a:r>
            <a:r>
              <a:rPr lang="en-US" dirty="0"/>
              <a:t>، </a:t>
            </a:r>
            <a:r>
              <a:rPr lang="ar-SA" dirty="0"/>
              <a:t>والتي على الرغم من أنها أصغر من حيث الإيرادات، تظهر </a:t>
            </a:r>
            <a:r>
              <a:rPr lang="ar-SA" b="1" dirty="0"/>
              <a:t>هوامش ربح أعلى</a:t>
            </a:r>
            <a:r>
              <a:rPr lang="ar-SA" dirty="0"/>
              <a:t>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السبب</a:t>
            </a:r>
            <a:r>
              <a:rPr lang="ar-SA" dirty="0"/>
              <a:t>: الرسم البياني "</a:t>
            </a:r>
            <a:r>
              <a:rPr lang="en-US" dirty="0"/>
              <a:t>Profit Margin by Market" </a:t>
            </a:r>
            <a:r>
              <a:rPr lang="ar-SA" dirty="0"/>
              <a:t>يشير إلى أن هذه الأسواق تتمتع بإمكانية ربحية قوية ويجب عدم إغفالها.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الخطوات العملية</a:t>
            </a:r>
            <a:r>
              <a:rPr lang="ar-SA" dirty="0"/>
              <a:t>: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زيادة الجهود البيعية والتركيز على توسيع هذه الأسواق من خلال توسيع نطاق المنتجات المتاحة.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النظر في تقديم منتجات حصرية ذات هوامش ربح أعلى لهذه المناطق للاستفادة من نقاط القوة الحالية.</a:t>
            </a: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091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buFont typeface="+mj-lt"/>
              <a:buAutoNum type="arabicPeriod"/>
            </a:pPr>
            <a:r>
              <a:rPr lang="ar-SA" b="1" dirty="0"/>
              <a:t>التركيز على العملاء ذوي القيمة العالية</a:t>
            </a:r>
            <a:endParaRPr lang="ar-SA" dirty="0"/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النصيحة</a:t>
            </a:r>
            <a:r>
              <a:rPr lang="ar-SA" dirty="0"/>
              <a:t>: إعطاء الأولوية لاستراتيجيات </a:t>
            </a:r>
            <a:r>
              <a:rPr lang="ar-SA" b="1" dirty="0"/>
              <a:t>الاحتفاظ بالعملاء</a:t>
            </a:r>
            <a:r>
              <a:rPr lang="ar-SA" dirty="0"/>
              <a:t> والتوسع مع العملاء الأعلى أداءً مثل </a:t>
            </a:r>
            <a:r>
              <a:rPr lang="en-US" b="1" dirty="0" err="1"/>
              <a:t>Electricalsara</a:t>
            </a:r>
            <a:r>
              <a:rPr lang="en-US" b="1" dirty="0"/>
              <a:t> Stores</a:t>
            </a:r>
            <a:r>
              <a:rPr lang="en-US" dirty="0"/>
              <a:t> </a:t>
            </a:r>
            <a:r>
              <a:rPr lang="ar-SA" dirty="0"/>
              <a:t>التي تسهم بشكل كبير في كل من الإيرادات والأرباح.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السبب</a:t>
            </a:r>
            <a:r>
              <a:rPr lang="ar-SA" dirty="0"/>
              <a:t>: الرسوم البيانية "</a:t>
            </a:r>
            <a:r>
              <a:rPr lang="en-US" dirty="0"/>
              <a:t>Top Customers by Revenue and Profit Contribution" </a:t>
            </a:r>
            <a:r>
              <a:rPr lang="ar-SA" dirty="0"/>
              <a:t>توضح أن </a:t>
            </a:r>
            <a:r>
              <a:rPr lang="en-US" b="1" dirty="0" err="1"/>
              <a:t>Electricalsara</a:t>
            </a:r>
            <a:r>
              <a:rPr lang="en-US" b="1" dirty="0"/>
              <a:t> Stores</a:t>
            </a:r>
            <a:r>
              <a:rPr lang="en-US" dirty="0"/>
              <a:t> </a:t>
            </a:r>
            <a:r>
              <a:rPr lang="ar-SA" dirty="0"/>
              <a:t>والعملاء من نفس الفئة يولدون جزءًا كبيرًا من الأرباح.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الخطوات العملية</a:t>
            </a:r>
            <a:r>
              <a:rPr lang="ar-SA" dirty="0"/>
              <a:t>: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تنفيذ برامج الولاء أو تقديم عروض حصرية للعملاء الرئيسيين لزيادة الاحتفاظ بهم.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تقديم خدمات ذات قيمة مضافة مثل مديري حسابات مخصصين لتعزيز العلاقات بشكل أعمق.</a:t>
            </a: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212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983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buFont typeface="+mj-lt"/>
              <a:buAutoNum type="arabicPeriod"/>
            </a:pPr>
            <a:r>
              <a:rPr lang="ar-SA" b="1" dirty="0"/>
              <a:t>تحسين التسعير والعروض الترويجية للأسواق ذات الحجم الكبير والربح المنخفض</a:t>
            </a:r>
            <a:endParaRPr lang="ar-SA" dirty="0"/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النصيحة</a:t>
            </a:r>
            <a:r>
              <a:rPr lang="ar-SA" dirty="0"/>
              <a:t>: في الأسواق مثل </a:t>
            </a:r>
            <a:r>
              <a:rPr lang="en-US" b="1" dirty="0"/>
              <a:t>Nagpur</a:t>
            </a:r>
            <a:r>
              <a:rPr lang="en-US" dirty="0"/>
              <a:t> </a:t>
            </a:r>
            <a:r>
              <a:rPr lang="ar-SA" dirty="0"/>
              <a:t>حيث </a:t>
            </a:r>
            <a:r>
              <a:rPr lang="ar-SA" b="1" dirty="0"/>
              <a:t>حجم المبيعات</a:t>
            </a:r>
            <a:r>
              <a:rPr lang="ar-SA" dirty="0"/>
              <a:t> مرتفع ولكن الإيرادات منخفضة نسبيًا، تقديم </a:t>
            </a:r>
            <a:r>
              <a:rPr lang="ar-SA" b="1" dirty="0"/>
              <a:t>استراتيجيات تحسين الأسعار</a:t>
            </a:r>
            <a:r>
              <a:rPr lang="ar-SA" dirty="0"/>
              <a:t> و</a:t>
            </a:r>
            <a:r>
              <a:rPr lang="ar-SA" b="1" dirty="0"/>
              <a:t>العروض الترويجية</a:t>
            </a:r>
            <a:r>
              <a:rPr lang="ar-SA" dirty="0"/>
              <a:t> لزيادة الربحية.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السبب</a:t>
            </a:r>
            <a:r>
              <a:rPr lang="ar-SA" dirty="0"/>
              <a:t>: الرسم البياني "</a:t>
            </a:r>
            <a:r>
              <a:rPr lang="en-US" dirty="0"/>
              <a:t>Sales Quantity by Market" </a:t>
            </a:r>
            <a:r>
              <a:rPr lang="ar-SA" dirty="0"/>
              <a:t>يظهر أن </a:t>
            </a:r>
            <a:r>
              <a:rPr lang="en-US" b="1" dirty="0"/>
              <a:t>Nagpur</a:t>
            </a:r>
            <a:r>
              <a:rPr lang="en-US" dirty="0"/>
              <a:t> </a:t>
            </a:r>
            <a:r>
              <a:rPr lang="ar-SA" dirty="0"/>
              <a:t>سوق ذو حجم مبيعات كبير، لكن الإيرادات المنخفضة تشير إلى فرصة لضبط التسعير أو مزيج المنتجات.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الخطوات العملية</a:t>
            </a:r>
            <a:r>
              <a:rPr lang="ar-SA" dirty="0"/>
              <a:t>: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إجراء تحليل للتسعير لاستكشاف إمكانية رفع الأسعار قليلاً دون فقدان حجم المبيعات.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تنفيذ عروض ترويجية موجهة تشجع على الشراء المتزايد أو شراء المنتجات ذات الهوامش الربحية الأعلى.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184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>
              <a:buFont typeface="+mj-lt"/>
              <a:buAutoNum type="arabicPeriod"/>
            </a:pPr>
            <a:r>
              <a:rPr lang="ar-SA" b="1" dirty="0"/>
              <a:t>تحسين التسعير والعروض الترويجية للأسواق ذات الحجم الكبير والربح المنخفض</a:t>
            </a:r>
            <a:endParaRPr lang="ar-SA" dirty="0"/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النصيحة</a:t>
            </a:r>
            <a:r>
              <a:rPr lang="ar-SA" dirty="0"/>
              <a:t>: في الأسواق مثل </a:t>
            </a:r>
            <a:r>
              <a:rPr lang="en-US" b="1" dirty="0"/>
              <a:t>Nagpur</a:t>
            </a:r>
            <a:r>
              <a:rPr lang="en-US" dirty="0"/>
              <a:t> </a:t>
            </a:r>
            <a:r>
              <a:rPr lang="ar-SA" dirty="0"/>
              <a:t>حيث </a:t>
            </a:r>
            <a:r>
              <a:rPr lang="ar-SA" b="1" dirty="0"/>
              <a:t>حجم المبيعات</a:t>
            </a:r>
            <a:r>
              <a:rPr lang="ar-SA" dirty="0"/>
              <a:t> مرتفع ولكن الإيرادات منخفضة نسبيًا، تقديم </a:t>
            </a:r>
            <a:r>
              <a:rPr lang="ar-SA" b="1" dirty="0"/>
              <a:t>استراتيجيات تحسين الأسعار</a:t>
            </a:r>
            <a:r>
              <a:rPr lang="ar-SA" dirty="0"/>
              <a:t> و</a:t>
            </a:r>
            <a:r>
              <a:rPr lang="ar-SA" b="1" dirty="0"/>
              <a:t>العروض الترويجية</a:t>
            </a:r>
            <a:r>
              <a:rPr lang="ar-SA" dirty="0"/>
              <a:t> لزيادة الربحية.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السبب</a:t>
            </a:r>
            <a:r>
              <a:rPr lang="ar-SA" dirty="0"/>
              <a:t>: الرسم البياني "</a:t>
            </a:r>
            <a:r>
              <a:rPr lang="en-US" dirty="0"/>
              <a:t>Sales Quantity by Market" </a:t>
            </a:r>
            <a:r>
              <a:rPr lang="ar-SA" dirty="0"/>
              <a:t>يظهر أن </a:t>
            </a:r>
            <a:r>
              <a:rPr lang="en-US" b="1" dirty="0"/>
              <a:t>Nagpur</a:t>
            </a:r>
            <a:r>
              <a:rPr lang="en-US" dirty="0"/>
              <a:t> </a:t>
            </a:r>
            <a:r>
              <a:rPr lang="ar-SA" dirty="0"/>
              <a:t>سوق ذو حجم مبيعات كبير، لكن الإيرادات المنخفضة تشير إلى فرصة لضبط التسعير أو مزيج المنتجات.</a:t>
            </a:r>
          </a:p>
          <a:p>
            <a:pPr marL="742950" lvl="1" indent="-285750" algn="r" rtl="1">
              <a:buFont typeface="+mj-lt"/>
              <a:buAutoNum type="arabicPeriod"/>
            </a:pPr>
            <a:r>
              <a:rPr lang="ar-SA" b="1" dirty="0"/>
              <a:t>الخطوات العملية</a:t>
            </a:r>
            <a:r>
              <a:rPr lang="ar-SA" dirty="0"/>
              <a:t>: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إجراء تحليل للتسعير لاستكشاف إمكانية رفع الأسعار قليلاً دون فقدان حجم المبيعات.</a:t>
            </a:r>
          </a:p>
          <a:p>
            <a:pPr marL="1143000" lvl="2" indent="-228600" algn="r" rtl="1">
              <a:buFont typeface="+mj-lt"/>
              <a:buAutoNum type="arabicPeriod"/>
            </a:pPr>
            <a:r>
              <a:rPr lang="ar-SA" dirty="0"/>
              <a:t>تنفيذ عروض ترويجية موجهة تشجع على الشراء المتزايد أو شراء المنتجات ذات الهوامش الربحية الأعلى.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047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1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19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99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908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9916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736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D70B3D-F7E5-4FC4-9948-7815D904E6E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984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C9BE6-1F56-3E53-493C-E9391333DB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473E1A-4F8E-E3EE-7E18-FDB7562C9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CC63A-0BD1-E131-AC19-60DDE4E89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A3B5E-0EBD-8F05-7C2E-82C5B327C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D675A-E8F2-028A-C869-E7F1E393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31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76E51-D82C-03CA-E3E8-6ABC78165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A3308A-788D-35D0-8202-2C965D13D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CFD60-C69D-0269-87CD-91694A594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88329-9B1A-D58A-0D69-923C5165F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273A4-9046-44AF-352F-FC5EB06DD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34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1B1E80-1A09-62FF-EC7D-67AF5F8928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21A4A4-28C8-9BB9-DD97-DEC679E800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7D187-83DC-45FC-540D-7B942E210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75870-D56F-54AC-C323-03711FAA6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68462-0FF3-224C-295D-2E50FDD98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691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7F4A6-0CF5-C51A-0D4C-7300FBCCE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9AEA2-CA12-23C0-29D3-1B5CD30B1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5165B-B9C4-935C-1099-E868C0B7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51E3D-A1B1-1C32-0E71-A07CE8D1E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6A176-3876-2710-BC5A-FACA8269D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49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9494B-D6BF-D81E-D20A-035F56EFB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D0DCD-B5CF-11C5-EA91-1EC370006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6E727-4DE6-4C32-3641-678A6765B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FB674-36B8-5A2B-BA94-D84D72ED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CE8EF-D682-7F08-2DC8-3FB4B848F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89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5D18C-8CEE-AB1F-2473-607E17EBC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DAB54-4D2A-DC15-58A5-B3886D7CFA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2D3066-19B6-923B-A2CF-C996CD7EE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3D0D4-0217-5036-9105-4C769FB6A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20FEF-28E6-68F5-6C8A-A1F2A649F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5011D5-8DBB-58F0-9C26-0426C58F9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86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08B06-1A21-6819-F561-8BBC64EE1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FB56E-AD49-87E8-9326-692B90602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619D5-A952-3771-2D9C-65E1D244A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F4C4EC-6F26-15E3-C7DA-A2A172D42E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E0EB27-30B6-76F9-14F5-77A01B97E2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D1C929-B7F6-8B2C-CA8E-92915A73E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6236D-C73C-D2B1-4CF3-9F4FB573A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BBDE2D-BF36-5E10-CA42-D9FFE0DE6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981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7F437-73C0-F94A-6BE3-FE244DE4C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73ED48-1D4D-25D4-E321-FAB906D0A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2F977F-11FF-2437-4501-220D591E9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E41603-E26C-AA36-6F11-296EF4729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66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3496CC-F7FA-BB21-73EF-FB1C448D7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C0F03A-FC3C-B4AE-D7AE-F9D455AD4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55EE57-2865-5E20-B4EA-CD7439869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11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57F76-B46E-3BB7-55B9-DC68983D7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3DEA-27A5-AF7E-5951-862A9D659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C7DF7-5B45-66B3-27AC-330556E63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5FEECA-A7A7-414F-75F2-E046079E0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CE820-CAF3-92CA-220C-F4ACE0392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77156D-78D4-0D41-5F60-2D1DA18AD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88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6552C-1D46-F74C-E793-0CC781DE2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DEF73D-8A70-5901-2C9D-B318651E21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FF6790-9CCA-4800-0253-C106F16AB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961A0-70FF-2E85-4D15-F6B98B203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422B-022E-C20D-62BF-E3FA07466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8E3A8E-6FE6-9C92-0C42-23E7F2874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224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0389A-197E-FA4B-29A0-03A968A12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15C213-9E6F-4AFF-CA8F-57663CA66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BCDA9-1800-3C43-BE46-A760DD4013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65FA68-2FB2-44E2-A1BC-AE84BFFE452F}" type="datetimeFigureOut">
              <a:rPr lang="en-US" smtClean="0"/>
              <a:t>21-Sep-24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0AC3E-F7B4-40D7-1075-3D76529041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758B8-74DB-170E-5A65-5E29BB00B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283705-3F65-4581-8E98-2C24501EF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279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Different Hand Drawn Graphs">
            <a:extLst>
              <a:ext uri="{FF2B5EF4-FFF2-40B4-BE49-F238E27FC236}">
                <a16:creationId xmlns:a16="http://schemas.microsoft.com/office/drawing/2014/main" id="{1D1606A8-A4C9-3196-ABA6-F9C56430D4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BB9194-2D6D-4111-7A2B-C688E800AE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Sales Insights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DCD29-C84E-BA5A-283D-91AF33D848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Eng. Mohamed Yahia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Dr. Anas</a:t>
            </a:r>
          </a:p>
        </p:txBody>
      </p:sp>
    </p:spTree>
    <p:extLst>
      <p:ext uri="{BB962C8B-B14F-4D97-AF65-F5344CB8AC3E}">
        <p14:creationId xmlns:p14="http://schemas.microsoft.com/office/powerpoint/2010/main" val="18918514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27328-8524-B6AB-572D-55E2F7272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459"/>
            <a:ext cx="12192000" cy="528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238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629D31-A6F3-FF23-0CDF-A2FDEB5D3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954"/>
            <a:ext cx="12192000" cy="528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2679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057355-2E7D-C6A9-9A7A-C9AF0A8CD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956"/>
            <a:ext cx="12192000" cy="528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407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F96192-5AFC-A7CD-7054-9C153F69FD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954"/>
            <a:ext cx="12192000" cy="528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000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66A9BE-03E9-B240-B496-8AC459791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954"/>
            <a:ext cx="12192000" cy="528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4213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EFF0E6-2C8A-B472-DD38-D9143F8F1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954"/>
            <a:ext cx="12192000" cy="528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687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10734882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</a:rPr>
              <a:t>Actionable Steps for Leaders to Increase Profit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609393-EB6C-643A-408F-6653B7851C76}"/>
              </a:ext>
            </a:extLst>
          </p:cNvPr>
          <p:cNvSpPr txBox="1"/>
          <p:nvPr/>
        </p:nvSpPr>
        <p:spPr>
          <a:xfrm>
            <a:off x="9318" y="1575955"/>
            <a:ext cx="4644072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/>
              <a:t>1- Optimize Focus on High Revenue Markets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Advice</a:t>
            </a:r>
            <a:r>
              <a:rPr lang="en-US" dirty="0"/>
              <a:t>: Allocate more resources, such as marketing campaigns and sales efforts, to </a:t>
            </a:r>
            <a:r>
              <a:rPr lang="en-US" b="1" dirty="0"/>
              <a:t>Delhi NCR</a:t>
            </a:r>
            <a:r>
              <a:rPr lang="en-US" dirty="0"/>
              <a:t>, which shows the </a:t>
            </a:r>
            <a:r>
              <a:rPr lang="en-US" b="1" dirty="0"/>
              <a:t>highest revenue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Reason</a:t>
            </a:r>
            <a:r>
              <a:rPr lang="en-US" dirty="0"/>
              <a:t>: As seen in the "</a:t>
            </a:r>
            <a:r>
              <a:rPr lang="en-US" b="1" dirty="0"/>
              <a:t>Top Markets by Revenue</a:t>
            </a:r>
            <a:r>
              <a:rPr lang="en-US" dirty="0"/>
              <a:t>" chart, </a:t>
            </a:r>
            <a:r>
              <a:rPr lang="en-US" b="1" dirty="0"/>
              <a:t>Delhi NCR</a:t>
            </a:r>
            <a:r>
              <a:rPr lang="en-US" dirty="0"/>
              <a:t> significantly outperforms other regions. Maximizing efforts in this market could drive further growth.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Action Steps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Invest in targeted marketing for this region to maintain and grow its revenue share.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Implement localized offers or promotions to capture more market share.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886B91-401D-080A-9548-7EB23E10E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4600" y="1663589"/>
            <a:ext cx="3205590" cy="50504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23E456-788B-D16F-C323-A60BCEEE83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53390" y="1663589"/>
            <a:ext cx="4089400" cy="505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6926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10734882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Actionable Steps for Leaders to Increase Profit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609393-EB6C-643A-408F-6653B7851C76}"/>
              </a:ext>
            </a:extLst>
          </p:cNvPr>
          <p:cNvSpPr txBox="1"/>
          <p:nvPr/>
        </p:nvSpPr>
        <p:spPr>
          <a:xfrm>
            <a:off x="9318" y="1575955"/>
            <a:ext cx="7424416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/>
              <a:t>2- Improve Profit Margins in High Revenue Markets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Advice</a:t>
            </a:r>
            <a:r>
              <a:rPr lang="en-US" dirty="0"/>
              <a:t>: Focus on improving </a:t>
            </a:r>
            <a:r>
              <a:rPr lang="en-US" b="1" dirty="0"/>
              <a:t>profit margins</a:t>
            </a:r>
            <a:r>
              <a:rPr lang="en-US" dirty="0"/>
              <a:t> in </a:t>
            </a:r>
            <a:r>
              <a:rPr lang="en-US" b="1" dirty="0"/>
              <a:t>Delhi NCR</a:t>
            </a:r>
            <a:r>
              <a:rPr lang="en-US" dirty="0"/>
              <a:t> and other revenue-heavy markets by analyzing </a:t>
            </a:r>
            <a:r>
              <a:rPr lang="en-US" b="1" dirty="0"/>
              <a:t>cost structures</a:t>
            </a:r>
            <a:r>
              <a:rPr lang="en-US" dirty="0"/>
              <a:t> and </a:t>
            </a:r>
            <a:r>
              <a:rPr lang="en-US" b="1" dirty="0"/>
              <a:t>pricing strategies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Reason</a:t>
            </a:r>
            <a:r>
              <a:rPr lang="en-US" dirty="0"/>
              <a:t>: While Delhi NCR leads in revenue, the </a:t>
            </a:r>
            <a:r>
              <a:rPr lang="en-US" b="1" dirty="0"/>
              <a:t>Profit Contribution &amp; Margin by Market</a:t>
            </a:r>
            <a:r>
              <a:rPr lang="en-US" dirty="0"/>
              <a:t> chart reveals that profit margins in this market are not as strong as in other regions.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Action Steps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Reevaluate pricing strategies and reduce costs through supply chain efficiencies.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Implement margin-based incentives for sales teams to prioritize profitable sales.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45DFE1-5D91-6A32-E142-BA555E6FC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400" y="1656039"/>
            <a:ext cx="4808215" cy="512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0961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10734882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Actionable Steps for Leaders to Increase Profit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609393-EB6C-643A-408F-6653B7851C76}"/>
              </a:ext>
            </a:extLst>
          </p:cNvPr>
          <p:cNvSpPr txBox="1"/>
          <p:nvPr/>
        </p:nvSpPr>
        <p:spPr>
          <a:xfrm>
            <a:off x="305651" y="1845732"/>
            <a:ext cx="11327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7932118-B791-CFE4-10FE-6015645DE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465809"/>
            <a:ext cx="4526493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3- Maximize Profit from Smaller but High-Margin Markets</a:t>
            </a:r>
            <a:endParaRPr kumimoji="0" lang="en-US" altLang="en-US" sz="24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Advice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Pay close attention to markets like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Mumbai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Ahmedabad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which, although smaller in revenue, show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higher profit margins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Reason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"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Profit Margin by Market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 chart indicates that these markets have strong profitability potential, which should not be overlooked.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Action Steps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Increase sales efforts and focus on growing these markets by expanding product offerings.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Consider creating exclusive, higher-margin products for these regions to capitalize on existing strengths.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397F65-2FE8-CD89-D00E-B44E6DF71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6491" y="1575955"/>
            <a:ext cx="3762375" cy="52820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A7DC15-828C-00B1-D5CA-3D9F2B940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8867" y="1575955"/>
            <a:ext cx="3903133" cy="528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276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10734882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Actionable Steps for Leaders to Increase Profit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609393-EB6C-643A-408F-6653B7851C76}"/>
              </a:ext>
            </a:extLst>
          </p:cNvPr>
          <p:cNvSpPr txBox="1"/>
          <p:nvPr/>
        </p:nvSpPr>
        <p:spPr>
          <a:xfrm>
            <a:off x="305651" y="1845732"/>
            <a:ext cx="11327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7932118-B791-CFE4-10FE-6015645DE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71423"/>
            <a:ext cx="5164667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4- Nurture High-Value Customers</a:t>
            </a:r>
            <a:endParaRPr kumimoji="0" lang="en-US" altLang="en-US" sz="24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Advice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Prioritize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 retention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expansion strategies for top-performing customers like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Electricalsara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Stores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which significantly contribute to both revenue and profit.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Reason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"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 Customers by Revenue and Profit Contribution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 charts highlight that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Electricalsara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Stores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similar top-tier customers generate a large portion of profits.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Action Steps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loyalty programs or exclusive offers for top customers to increase retention.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Offer value-added services such as dedicated account managers to build deeper relationships.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D9F368-0556-3A2D-B320-8FB08DF94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668" y="1575955"/>
            <a:ext cx="3911598" cy="52820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210B6F-EFED-04BF-247C-627C09255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6267" y="1575955"/>
            <a:ext cx="3115731" cy="528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336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Aims Grid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4F16237-67FB-1BA9-D104-2D77B32757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7154437"/>
              </p:ext>
            </p:extLst>
          </p:nvPr>
        </p:nvGraphicFramePr>
        <p:xfrm>
          <a:off x="644056" y="2249263"/>
          <a:ext cx="10927830" cy="39194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63915">
                  <a:extLst>
                    <a:ext uri="{9D8B030D-6E8A-4147-A177-3AD203B41FA5}">
                      <a16:colId xmlns:a16="http://schemas.microsoft.com/office/drawing/2014/main" val="4058260276"/>
                    </a:ext>
                  </a:extLst>
                </a:gridCol>
                <a:gridCol w="5463915">
                  <a:extLst>
                    <a:ext uri="{9D8B030D-6E8A-4147-A177-3AD203B41FA5}">
                      <a16:colId xmlns:a16="http://schemas.microsoft.com/office/drawing/2014/main" val="3915804426"/>
                    </a:ext>
                  </a:extLst>
                </a:gridCol>
              </a:tblGrid>
              <a:tr h="2182414">
                <a:tc>
                  <a:txBody>
                    <a:bodyPr/>
                    <a:lstStyle/>
                    <a:p>
                      <a:r>
                        <a:rPr lang="en-US" sz="1600" b="1"/>
                        <a:t>Purpose:</a:t>
                      </a:r>
                    </a:p>
                    <a:p>
                      <a:r>
                        <a:rPr lang="en-US" sz="15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 unlock valuable sales insights previously unavailable to the sales team, supporting better decision-making. This also includes automating processes to reduce the manual effort spent on data collection and analysis.</a:t>
                      </a:r>
                    </a:p>
                    <a:p>
                      <a:endParaRPr lang="en-US" sz="1500"/>
                    </a:p>
                  </a:txBody>
                  <a:tcPr marL="74232" marR="74232" marT="37116" marB="37116"/>
                </a:tc>
                <a:tc>
                  <a:txBody>
                    <a:bodyPr/>
                    <a:lstStyle/>
                    <a:p>
                      <a:r>
                        <a:rPr lang="en-US" sz="1900" b="1"/>
                        <a:t>Stakeholders</a:t>
                      </a:r>
                      <a:r>
                        <a:rPr lang="en-US" sz="1500" b="1"/>
                        <a:t>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1"/>
                        <a:t>Sales Director</a:t>
                      </a:r>
                      <a:r>
                        <a:rPr lang="en-US" sz="1300"/>
                        <a:t>: Key decision-maker looking for actionable insights.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1"/>
                        <a:t>Marketing Team</a:t>
                      </a:r>
                      <a:r>
                        <a:rPr lang="en-US" sz="1300"/>
                        <a:t>: Uses the data to adjust strategies and target profitable markets.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1"/>
                        <a:t>Customer Service Team</a:t>
                      </a:r>
                      <a:r>
                        <a:rPr lang="en-US" sz="1300"/>
                        <a:t>: Improves customer satisfaction based on data-driven insights.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1"/>
                        <a:t>Data &amp; Analytics Team</a:t>
                      </a:r>
                      <a:r>
                        <a:rPr lang="en-US" sz="1300"/>
                        <a:t>: Monitors and ensures data integrity and insights generation.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300" b="1"/>
                        <a:t>IT Department</a:t>
                      </a:r>
                      <a:r>
                        <a:rPr lang="en-US" sz="1300"/>
                        <a:t>: Supports infrastructure and resolves technical issues related to the dashboard.</a:t>
                      </a:r>
                    </a:p>
                  </a:txBody>
                  <a:tcPr marL="74232" marR="74232" marT="37116" marB="37116"/>
                </a:tc>
                <a:extLst>
                  <a:ext uri="{0D108BD9-81ED-4DB2-BD59-A6C34878D82A}">
                    <a16:rowId xmlns:a16="http://schemas.microsoft.com/office/drawing/2014/main" val="2420877219"/>
                  </a:ext>
                </a:extLst>
              </a:tr>
              <a:tr h="1737023">
                <a:tc>
                  <a:txBody>
                    <a:bodyPr/>
                    <a:lstStyle/>
                    <a:p>
                      <a:r>
                        <a:rPr lang="en-US" sz="1900" b="1"/>
                        <a:t>End Result:</a:t>
                      </a:r>
                    </a:p>
                    <a:p>
                      <a:r>
                        <a:rPr lang="en-US" sz="1500"/>
                        <a:t>A fully automated, interactive dashboard providing up-to-date sales insights that empower teams to make data-driven decisions quickly and effectively.</a:t>
                      </a:r>
                    </a:p>
                    <a:p>
                      <a:endParaRPr lang="en-US" sz="1500"/>
                    </a:p>
                  </a:txBody>
                  <a:tcPr marL="74232" marR="74232" marT="37116" marB="37116"/>
                </a:tc>
                <a:tc>
                  <a:txBody>
                    <a:bodyPr/>
                    <a:lstStyle/>
                    <a:p>
                      <a:r>
                        <a:rPr lang="en-US" sz="19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Success Criteria: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Dashboards provide real-time sales insights, enabling the team to make timely decisions.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Sales team achieves better decisions that improve cost efficiency by at least 10%.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Analysts save 20% of their time by automating data gathering, allowing them to focus on value-added activities.</a:t>
                      </a:r>
                    </a:p>
                  </a:txBody>
                  <a:tcPr marL="74232" marR="74232" marT="37116" marB="37116"/>
                </a:tc>
                <a:extLst>
                  <a:ext uri="{0D108BD9-81ED-4DB2-BD59-A6C34878D82A}">
                    <a16:rowId xmlns:a16="http://schemas.microsoft.com/office/drawing/2014/main" val="1454956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53422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10734882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Actionable Steps for Leaders to Increase Profit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609393-EB6C-643A-408F-6653B7851C76}"/>
              </a:ext>
            </a:extLst>
          </p:cNvPr>
          <p:cNvSpPr txBox="1"/>
          <p:nvPr/>
        </p:nvSpPr>
        <p:spPr>
          <a:xfrm>
            <a:off x="305651" y="1845732"/>
            <a:ext cx="113275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50F41C3-74D9-F8E7-2084-3ABF8A75A8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" y="1575955"/>
            <a:ext cx="12191998" cy="2400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400" b="1" u="sng" dirty="0">
                <a:latin typeface="Arial" panose="020B0604020202020204" pitchFamily="34" charset="0"/>
              </a:rPr>
              <a:t>5</a:t>
            </a:r>
            <a:r>
              <a:rPr kumimoji="0" lang="en-US" altLang="en-US" sz="24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Optimize Pricing and Promotions for High Volume, Low-Profit Markets</a:t>
            </a:r>
            <a:endParaRPr kumimoji="0" lang="en-US" altLang="en-US" sz="2400" b="0" i="0" u="sng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Advice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 markets like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Nagpur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where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volume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high but revenue is relatively low, introduce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price optimization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promotional strategies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increase profitability.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Reason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"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Quantity by Market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 chart shows Nagpur as a high-volume market, but its low revenue indicates an opportunity to adjust pricing or product mix.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Action Steps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Conduct a pricing analysis to explore raising prices slightly without losing volume.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targeted promotions that encourage upselling or the purchase of higher-margin products.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28A8EC-6856-8A00-BBC8-443E81892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76613"/>
            <a:ext cx="12192000" cy="2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281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Thanks!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C7B1AA8-2117-6660-19AA-70CB5B7142A7}"/>
              </a:ext>
            </a:extLst>
          </p:cNvPr>
          <p:cNvSpPr txBox="1">
            <a:spLocks/>
          </p:cNvSpPr>
          <p:nvPr/>
        </p:nvSpPr>
        <p:spPr>
          <a:xfrm>
            <a:off x="1350682" y="4870824"/>
            <a:ext cx="10005951" cy="1458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48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211563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 Data Import from SQL Server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1F23A12-CCB1-2928-9378-1ACBD579A73C}"/>
              </a:ext>
            </a:extLst>
          </p:cNvPr>
          <p:cNvGrpSpPr/>
          <p:nvPr/>
        </p:nvGrpSpPr>
        <p:grpSpPr>
          <a:xfrm>
            <a:off x="436033" y="2489200"/>
            <a:ext cx="11319933" cy="2290564"/>
            <a:chOff x="542707" y="2489200"/>
            <a:chExt cx="9825653" cy="2290564"/>
          </a:xfrm>
        </p:grpSpPr>
        <p:pic>
          <p:nvPicPr>
            <p:cNvPr id="2050" name="Picture 2" descr="Multiple users silhouette - Free people icons">
              <a:extLst>
                <a:ext uri="{FF2B5EF4-FFF2-40B4-BE49-F238E27FC236}">
                  <a16:creationId xmlns:a16="http://schemas.microsoft.com/office/drawing/2014/main" id="{07E2A22D-78CF-D3CD-7395-EF8B856186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170" y="3653699"/>
              <a:ext cx="1126065" cy="1126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database Vector Icons free download in SVG, PNG Format">
              <a:extLst>
                <a:ext uri="{FF2B5EF4-FFF2-40B4-BE49-F238E27FC236}">
                  <a16:creationId xmlns:a16="http://schemas.microsoft.com/office/drawing/2014/main" id="{2C964452-C7B8-AE09-D174-50E4E4C275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63333" y="3653698"/>
              <a:ext cx="1655620" cy="1126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MySQL icon PNG and SVG Vector Free Download">
              <a:extLst>
                <a:ext uri="{FF2B5EF4-FFF2-40B4-BE49-F238E27FC236}">
                  <a16:creationId xmlns:a16="http://schemas.microsoft.com/office/drawing/2014/main" id="{95C59B28-E2ED-8F2D-A299-8DFD62F372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19327" y="3474569"/>
              <a:ext cx="1655620" cy="1126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What is Power BI? - Beginner's Guide to Power BI | DataCamp">
              <a:extLst>
                <a:ext uri="{FF2B5EF4-FFF2-40B4-BE49-F238E27FC236}">
                  <a16:creationId xmlns:a16="http://schemas.microsoft.com/office/drawing/2014/main" id="{86585554-1BBC-A051-EDD1-ABA55E3744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69778" y="3429000"/>
              <a:ext cx="1655621" cy="13507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1CEDAE79-5426-8BFB-8A27-AA9E957FC43E}"/>
                </a:ext>
              </a:extLst>
            </p:cNvPr>
            <p:cNvSpPr txBox="1">
              <a:spLocks/>
            </p:cNvSpPr>
            <p:nvPr/>
          </p:nvSpPr>
          <p:spPr>
            <a:xfrm>
              <a:off x="542707" y="2688660"/>
              <a:ext cx="1606989" cy="73984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200" b="1" dirty="0"/>
                <a:t>Users</a:t>
              </a: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A977E321-4466-3E3C-C57D-65B61D9235E4}"/>
                </a:ext>
              </a:extLst>
            </p:cNvPr>
            <p:cNvSpPr txBox="1">
              <a:spLocks/>
            </p:cNvSpPr>
            <p:nvPr/>
          </p:nvSpPr>
          <p:spPr>
            <a:xfrm>
              <a:off x="2752278" y="2689151"/>
              <a:ext cx="2077729" cy="73984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200" b="1" dirty="0"/>
                <a:t>Database</a:t>
              </a:r>
            </a:p>
          </p:txBody>
        </p:sp>
        <p:sp>
          <p:nvSpPr>
            <p:cNvPr id="11" name="Title 1">
              <a:extLst>
                <a:ext uri="{FF2B5EF4-FFF2-40B4-BE49-F238E27FC236}">
                  <a16:creationId xmlns:a16="http://schemas.microsoft.com/office/drawing/2014/main" id="{6C6F3C11-3662-7215-B579-E877B864A74C}"/>
                </a:ext>
              </a:extLst>
            </p:cNvPr>
            <p:cNvSpPr txBox="1">
              <a:spLocks/>
            </p:cNvSpPr>
            <p:nvPr/>
          </p:nvSpPr>
          <p:spPr>
            <a:xfrm>
              <a:off x="5408272" y="2688660"/>
              <a:ext cx="2077729" cy="74034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200" b="1" dirty="0"/>
                <a:t>Database</a:t>
              </a:r>
            </a:p>
          </p:txBody>
        </p:sp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5926B48A-60C9-38F5-A901-88AFB57C2ED9}"/>
                </a:ext>
              </a:extLst>
            </p:cNvPr>
            <p:cNvSpPr txBox="1">
              <a:spLocks/>
            </p:cNvSpPr>
            <p:nvPr/>
          </p:nvSpPr>
          <p:spPr>
            <a:xfrm>
              <a:off x="7826816" y="2489200"/>
              <a:ext cx="2541544" cy="985369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200" b="1" dirty="0"/>
                <a:t>Data Visualization</a:t>
              </a:r>
            </a:p>
          </p:txBody>
        </p:sp>
      </p:grpSp>
      <p:sp>
        <p:nvSpPr>
          <p:cNvPr id="17" name="Arrow: Curved Up 16">
            <a:extLst>
              <a:ext uri="{FF2B5EF4-FFF2-40B4-BE49-F238E27FC236}">
                <a16:creationId xmlns:a16="http://schemas.microsoft.com/office/drawing/2014/main" id="{06581567-753E-39F0-375F-6BF3DCE0DB51}"/>
              </a:ext>
            </a:extLst>
          </p:cNvPr>
          <p:cNvSpPr/>
          <p:nvPr/>
        </p:nvSpPr>
        <p:spPr>
          <a:xfrm>
            <a:off x="1227668" y="5054600"/>
            <a:ext cx="2472266" cy="1126065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Arrow: Curved Up 17">
            <a:extLst>
              <a:ext uri="{FF2B5EF4-FFF2-40B4-BE49-F238E27FC236}">
                <a16:creationId xmlns:a16="http://schemas.microsoft.com/office/drawing/2014/main" id="{4769C11E-8C56-2303-ABD9-3D3F73F1EEB3}"/>
              </a:ext>
            </a:extLst>
          </p:cNvPr>
          <p:cNvSpPr/>
          <p:nvPr/>
        </p:nvSpPr>
        <p:spPr>
          <a:xfrm>
            <a:off x="4139210" y="5004461"/>
            <a:ext cx="2472266" cy="1126065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Arrow: Curved Up 18">
            <a:extLst>
              <a:ext uri="{FF2B5EF4-FFF2-40B4-BE49-F238E27FC236}">
                <a16:creationId xmlns:a16="http://schemas.microsoft.com/office/drawing/2014/main" id="{4A36969D-70FE-7B4D-82DB-1315F75FD6B7}"/>
              </a:ext>
            </a:extLst>
          </p:cNvPr>
          <p:cNvSpPr/>
          <p:nvPr/>
        </p:nvSpPr>
        <p:spPr>
          <a:xfrm>
            <a:off x="7416801" y="5034754"/>
            <a:ext cx="2472266" cy="1126065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9870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</a:rPr>
              <a:t>Star schema</a:t>
            </a:r>
            <a:endParaRPr lang="en-US" sz="4000" b="1" dirty="0">
              <a:solidFill>
                <a:srgbClr val="FFFFFF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F4A7F8-4040-12E5-89A4-BBB7E9F0C1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0722" y="1924820"/>
            <a:ext cx="5281351" cy="4351338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2F6F53E-21F1-D8F7-CDA0-EDFE49D1FFA4}"/>
              </a:ext>
            </a:extLst>
          </p:cNvPr>
          <p:cNvSpPr txBox="1">
            <a:spLocks/>
          </p:cNvSpPr>
          <p:nvPr/>
        </p:nvSpPr>
        <p:spPr>
          <a:xfrm>
            <a:off x="5925312" y="1825624"/>
            <a:ext cx="5428487" cy="491898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3200" b="1" dirty="0"/>
              <a:t>What is a Star Schema?</a:t>
            </a:r>
          </a:p>
          <a:p>
            <a:pPr lvl="1"/>
            <a:r>
              <a:rPr lang="en-US" sz="2500" dirty="0"/>
              <a:t>A </a:t>
            </a:r>
            <a:r>
              <a:rPr lang="en-US" sz="2500" b="1" dirty="0"/>
              <a:t>Star Schema</a:t>
            </a:r>
            <a:r>
              <a:rPr lang="en-US" sz="2500" dirty="0"/>
              <a:t> is a type of database schema that organizes data into fact and dimension tables, making it simple to use for analysis.</a:t>
            </a:r>
          </a:p>
          <a:p>
            <a:pPr lvl="1"/>
            <a:r>
              <a:rPr lang="en-US" sz="2500" dirty="0"/>
              <a:t>The </a:t>
            </a:r>
            <a:r>
              <a:rPr lang="en-US" sz="2500" b="1" dirty="0"/>
              <a:t>Fact Table</a:t>
            </a:r>
            <a:r>
              <a:rPr lang="en-US" sz="2500" dirty="0"/>
              <a:t> is at the center, holding quantitative data (e.g., sales transactions), while </a:t>
            </a:r>
            <a:r>
              <a:rPr lang="en-US" sz="2500" b="1" dirty="0"/>
              <a:t>Dimension Tables</a:t>
            </a:r>
            <a:r>
              <a:rPr lang="en-US" sz="2500" dirty="0"/>
              <a:t> surround it, holding descriptive data (e.g., products, dates, marke</a:t>
            </a:r>
            <a:r>
              <a:rPr lang="en-US" sz="1400" dirty="0"/>
              <a:t>ts).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u="sng" dirty="0"/>
              <a:t>Benefits of Star Schema:</a:t>
            </a:r>
          </a:p>
          <a:p>
            <a:pPr lvl="1"/>
            <a:r>
              <a:rPr lang="en-US" sz="2500" b="1" dirty="0"/>
              <a:t>Simplifies Queries</a:t>
            </a:r>
            <a:r>
              <a:rPr lang="en-US" sz="2500" dirty="0"/>
              <a:t>: By organizing data into dimensions, querying becomes easier, which is critical for tools like </a:t>
            </a:r>
            <a:r>
              <a:rPr lang="en-US" sz="2500" b="1" dirty="0"/>
              <a:t>Power BI</a:t>
            </a:r>
            <a:r>
              <a:rPr lang="en-US" sz="2500" dirty="0"/>
              <a:t>.</a:t>
            </a:r>
          </a:p>
          <a:p>
            <a:pPr lvl="1"/>
            <a:r>
              <a:rPr lang="en-US" sz="2500" b="1" dirty="0"/>
              <a:t>Optimizes Performance</a:t>
            </a:r>
            <a:r>
              <a:rPr lang="en-US" sz="2500" dirty="0"/>
              <a:t>: It’s designed for </a:t>
            </a:r>
            <a:r>
              <a:rPr lang="en-US" sz="2500" b="1" dirty="0"/>
              <a:t>efficient read operations</a:t>
            </a:r>
            <a:r>
              <a:rPr lang="en-US" sz="2500" dirty="0"/>
              <a:t>, making it fast to retrieve insights.</a:t>
            </a:r>
          </a:p>
          <a:p>
            <a:pPr lvl="1"/>
            <a:r>
              <a:rPr lang="en-US" sz="2500" b="1" dirty="0"/>
              <a:t>Supports Data Visualization</a:t>
            </a:r>
            <a:r>
              <a:rPr lang="en-US" sz="2500" dirty="0"/>
              <a:t>: The clear structure is ideal for dashboards like yours, where the </a:t>
            </a:r>
            <a:r>
              <a:rPr lang="en-US" sz="2500" b="1" dirty="0"/>
              <a:t>relationships</a:t>
            </a:r>
            <a:r>
              <a:rPr lang="en-US" sz="2500" dirty="0"/>
              <a:t> between tables are key to building effective visuals.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220785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Data Cleaning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2F6F53E-21F1-D8F7-CDA0-EDFE49D1FFA4}"/>
              </a:ext>
            </a:extLst>
          </p:cNvPr>
          <p:cNvSpPr txBox="1">
            <a:spLocks/>
          </p:cNvSpPr>
          <p:nvPr/>
        </p:nvSpPr>
        <p:spPr>
          <a:xfrm>
            <a:off x="402336" y="1825624"/>
            <a:ext cx="10951463" cy="491898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Data Cleaning Process Using Power Query (DAX):</a:t>
            </a:r>
          </a:p>
          <a:p>
            <a:pPr lvl="1"/>
            <a:r>
              <a:rPr lang="en-US" sz="2100" dirty="0"/>
              <a:t>Employed </a:t>
            </a:r>
            <a:r>
              <a:rPr lang="en-US" sz="2100" b="1" dirty="0"/>
              <a:t>DAX (Data Analysis Expressions)</a:t>
            </a:r>
            <a:r>
              <a:rPr lang="en-US" sz="2100" dirty="0"/>
              <a:t> in </a:t>
            </a:r>
            <a:r>
              <a:rPr lang="en-US" sz="2100" b="1" dirty="0"/>
              <a:t>Power Query</a:t>
            </a:r>
            <a:r>
              <a:rPr lang="en-US" sz="2100" dirty="0"/>
              <a:t> within Power BI to automate the data cleaning process, ensuring consistency and accuracy across the dataset.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1" dirty="0"/>
              <a:t>Key Data Cleaning Steps:</a:t>
            </a:r>
          </a:p>
          <a:p>
            <a:pPr>
              <a:buFont typeface="+mj-lt"/>
              <a:buAutoNum type="arabicPeriod"/>
            </a:pPr>
            <a:r>
              <a:rPr lang="en-US" sz="2200" b="1" dirty="0"/>
              <a:t>Handling Negative and Zero Values</a:t>
            </a:r>
            <a:r>
              <a:rPr lang="en-US" sz="2200" dirty="0"/>
              <a:t>:</a:t>
            </a:r>
          </a:p>
          <a:p>
            <a:pPr lvl="1"/>
            <a:r>
              <a:rPr lang="en-US" sz="2100" dirty="0"/>
              <a:t>Removed transactions with </a:t>
            </a:r>
            <a:r>
              <a:rPr lang="en-US" sz="2100" b="1" dirty="0"/>
              <a:t>negative</a:t>
            </a:r>
            <a:r>
              <a:rPr lang="en-US" sz="2100" dirty="0"/>
              <a:t> and </a:t>
            </a:r>
            <a:r>
              <a:rPr lang="en-US" sz="2100" b="1" dirty="0"/>
              <a:t>zero values</a:t>
            </a:r>
            <a:r>
              <a:rPr lang="en-US" sz="2100" dirty="0"/>
              <a:t>, as they distort metrics like revenue and profit.</a:t>
            </a:r>
          </a:p>
          <a:p>
            <a:pPr>
              <a:buFont typeface="+mj-lt"/>
              <a:buAutoNum type="arabicPeriod"/>
            </a:pPr>
            <a:r>
              <a:rPr lang="en-US" sz="2200" b="1" dirty="0"/>
              <a:t>Currency Conversion</a:t>
            </a:r>
            <a:r>
              <a:rPr lang="en-US" sz="2200" dirty="0"/>
              <a:t>:</a:t>
            </a:r>
          </a:p>
          <a:p>
            <a:pPr lvl="1"/>
            <a:r>
              <a:rPr lang="en-US" sz="2100" dirty="0"/>
              <a:t>Applied a consistent </a:t>
            </a:r>
            <a:r>
              <a:rPr lang="en-US" sz="2100" b="1" dirty="0"/>
              <a:t>currency exchange</a:t>
            </a:r>
            <a:r>
              <a:rPr lang="en-US" sz="2100" dirty="0"/>
              <a:t> process to convert all transactions into a unified currency for accurate comparison across markets.</a:t>
            </a:r>
          </a:p>
          <a:p>
            <a:pPr>
              <a:buFont typeface="+mj-lt"/>
              <a:buAutoNum type="arabicPeriod"/>
            </a:pPr>
            <a:r>
              <a:rPr lang="en-US" sz="2200" b="1" dirty="0"/>
              <a:t>Removing Null Values</a:t>
            </a:r>
            <a:r>
              <a:rPr lang="en-US" sz="2200" dirty="0"/>
              <a:t>:</a:t>
            </a:r>
          </a:p>
          <a:p>
            <a:pPr lvl="1"/>
            <a:r>
              <a:rPr lang="en-US" sz="2100" dirty="0"/>
              <a:t>Removed </a:t>
            </a:r>
            <a:r>
              <a:rPr lang="en-US" sz="2100" b="1" dirty="0"/>
              <a:t>null values</a:t>
            </a:r>
            <a:r>
              <a:rPr lang="en-US" sz="2100" dirty="0"/>
              <a:t> in key fields (e.g., customer codes, product codes) to maintain data integrity.</a:t>
            </a:r>
          </a:p>
          <a:p>
            <a:pPr>
              <a:buFont typeface="+mj-lt"/>
              <a:buAutoNum type="arabicPeriod"/>
            </a:pPr>
            <a:r>
              <a:rPr lang="en-US" sz="2200" b="1" dirty="0"/>
              <a:t>Removing Duplicated Data</a:t>
            </a:r>
            <a:r>
              <a:rPr lang="en-US" sz="2200" dirty="0"/>
              <a:t>:</a:t>
            </a:r>
          </a:p>
          <a:p>
            <a:pPr lvl="1"/>
            <a:r>
              <a:rPr lang="en-US" sz="2100" dirty="0"/>
              <a:t>Eliminated </a:t>
            </a:r>
            <a:r>
              <a:rPr lang="en-US" sz="2100" b="1" dirty="0"/>
              <a:t>duplicate records</a:t>
            </a:r>
            <a:r>
              <a:rPr lang="en-US" sz="2100" dirty="0"/>
              <a:t> to ensure accurate analysis and avoid counting the same transaction multiple times.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921606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48865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27328-8524-B6AB-572D-55E2F7272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459"/>
            <a:ext cx="12192000" cy="528254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E65D1DD-C89B-2F38-B0E4-CCCF2DE2F129}"/>
              </a:ext>
            </a:extLst>
          </p:cNvPr>
          <p:cNvSpPr/>
          <p:nvPr/>
        </p:nvSpPr>
        <p:spPr>
          <a:xfrm>
            <a:off x="-1" y="1575459"/>
            <a:ext cx="9541934" cy="1641874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FF5A28A-15BA-4108-D95B-679FDA47157E}"/>
              </a:ext>
            </a:extLst>
          </p:cNvPr>
          <p:cNvCxnSpPr>
            <a:cxnSpLocks/>
          </p:cNvCxnSpPr>
          <p:nvPr/>
        </p:nvCxnSpPr>
        <p:spPr>
          <a:xfrm flipV="1">
            <a:off x="8873067" y="914400"/>
            <a:ext cx="1007533" cy="661059"/>
          </a:xfrm>
          <a:prstGeom prst="straightConnector1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663FDF2-9242-3B4F-D1C7-612900BFBA4D}"/>
              </a:ext>
            </a:extLst>
          </p:cNvPr>
          <p:cNvSpPr txBox="1">
            <a:spLocks/>
          </p:cNvSpPr>
          <p:nvPr/>
        </p:nvSpPr>
        <p:spPr>
          <a:xfrm>
            <a:off x="9376832" y="409436"/>
            <a:ext cx="2209800" cy="519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Key Metrics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20D780B-48E4-BC79-0830-F4029324B349}"/>
              </a:ext>
            </a:extLst>
          </p:cNvPr>
          <p:cNvSpPr/>
          <p:nvPr/>
        </p:nvSpPr>
        <p:spPr>
          <a:xfrm>
            <a:off x="9296400" y="348865"/>
            <a:ext cx="2209800" cy="580503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48865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27328-8524-B6AB-572D-55E2F7272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459"/>
            <a:ext cx="12192000" cy="528254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E65D1DD-C89B-2F38-B0E4-CCCF2DE2F129}"/>
              </a:ext>
            </a:extLst>
          </p:cNvPr>
          <p:cNvSpPr/>
          <p:nvPr/>
        </p:nvSpPr>
        <p:spPr>
          <a:xfrm>
            <a:off x="9533467" y="1575459"/>
            <a:ext cx="2658531" cy="2869542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FF5A28A-15BA-4108-D95B-679FDA47157E}"/>
              </a:ext>
            </a:extLst>
          </p:cNvPr>
          <p:cNvCxnSpPr>
            <a:cxnSpLocks/>
            <a:stCxn id="5" idx="0"/>
            <a:endCxn id="19" idx="2"/>
          </p:cNvCxnSpPr>
          <p:nvPr/>
        </p:nvCxnSpPr>
        <p:spPr>
          <a:xfrm flipH="1" flipV="1">
            <a:off x="10337800" y="929368"/>
            <a:ext cx="524933" cy="646091"/>
          </a:xfrm>
          <a:prstGeom prst="straightConnector1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663FDF2-9242-3B4F-D1C7-612900BFBA4D}"/>
              </a:ext>
            </a:extLst>
          </p:cNvPr>
          <p:cNvSpPr txBox="1">
            <a:spLocks/>
          </p:cNvSpPr>
          <p:nvPr/>
        </p:nvSpPr>
        <p:spPr>
          <a:xfrm>
            <a:off x="9376832" y="409436"/>
            <a:ext cx="2493435" cy="519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Navigation 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20D780B-48E4-BC79-0830-F4029324B349}"/>
              </a:ext>
            </a:extLst>
          </p:cNvPr>
          <p:cNvSpPr/>
          <p:nvPr/>
        </p:nvSpPr>
        <p:spPr>
          <a:xfrm>
            <a:off x="9296400" y="348865"/>
            <a:ext cx="2082800" cy="580503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911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48865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27328-8524-B6AB-572D-55E2F7272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459"/>
            <a:ext cx="12192000" cy="528254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E65D1DD-C89B-2F38-B0E4-CCCF2DE2F129}"/>
              </a:ext>
            </a:extLst>
          </p:cNvPr>
          <p:cNvSpPr/>
          <p:nvPr/>
        </p:nvSpPr>
        <p:spPr>
          <a:xfrm>
            <a:off x="9533467" y="4411133"/>
            <a:ext cx="2658531" cy="2446866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FF5A28A-15BA-4108-D95B-679FDA47157E}"/>
              </a:ext>
            </a:extLst>
          </p:cNvPr>
          <p:cNvCxnSpPr>
            <a:cxnSpLocks/>
            <a:stCxn id="5" idx="0"/>
            <a:endCxn id="19" idx="2"/>
          </p:cNvCxnSpPr>
          <p:nvPr/>
        </p:nvCxnSpPr>
        <p:spPr>
          <a:xfrm flipH="1" flipV="1">
            <a:off x="9999134" y="929368"/>
            <a:ext cx="863599" cy="3481765"/>
          </a:xfrm>
          <a:prstGeom prst="straightConnector1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663FDF2-9242-3B4F-D1C7-612900BFBA4D}"/>
              </a:ext>
            </a:extLst>
          </p:cNvPr>
          <p:cNvSpPr txBox="1">
            <a:spLocks/>
          </p:cNvSpPr>
          <p:nvPr/>
        </p:nvSpPr>
        <p:spPr>
          <a:xfrm>
            <a:off x="9376832" y="409436"/>
            <a:ext cx="1325035" cy="519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Filters 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20D780B-48E4-BC79-0830-F4029324B349}"/>
              </a:ext>
            </a:extLst>
          </p:cNvPr>
          <p:cNvSpPr/>
          <p:nvPr/>
        </p:nvSpPr>
        <p:spPr>
          <a:xfrm>
            <a:off x="9296400" y="348865"/>
            <a:ext cx="1405467" cy="580503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101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3CC20-EF71-08F5-4439-C3C1805C9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51" y="392930"/>
            <a:ext cx="7679270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Overview of the Dashboard Design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27328-8524-B6AB-572D-55E2F7272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5459"/>
            <a:ext cx="12192000" cy="528254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E65D1DD-C89B-2F38-B0E4-CCCF2DE2F129}"/>
              </a:ext>
            </a:extLst>
          </p:cNvPr>
          <p:cNvSpPr/>
          <p:nvPr/>
        </p:nvSpPr>
        <p:spPr>
          <a:xfrm>
            <a:off x="1" y="3225800"/>
            <a:ext cx="9584266" cy="3632199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FF5A28A-15BA-4108-D95B-679FDA47157E}"/>
              </a:ext>
            </a:extLst>
          </p:cNvPr>
          <p:cNvCxnSpPr>
            <a:cxnSpLocks/>
            <a:stCxn id="5" idx="0"/>
            <a:endCxn id="19" idx="2"/>
          </p:cNvCxnSpPr>
          <p:nvPr/>
        </p:nvCxnSpPr>
        <p:spPr>
          <a:xfrm flipV="1">
            <a:off x="4792134" y="1035319"/>
            <a:ext cx="5685365" cy="2190481"/>
          </a:xfrm>
          <a:prstGeom prst="straightConnector1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663FDF2-9242-3B4F-D1C7-612900BFBA4D}"/>
              </a:ext>
            </a:extLst>
          </p:cNvPr>
          <p:cNvSpPr txBox="1">
            <a:spLocks/>
          </p:cNvSpPr>
          <p:nvPr/>
        </p:nvSpPr>
        <p:spPr>
          <a:xfrm>
            <a:off x="8906933" y="401862"/>
            <a:ext cx="3285067" cy="868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Data Visualization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20D780B-48E4-BC79-0830-F4029324B349}"/>
              </a:ext>
            </a:extLst>
          </p:cNvPr>
          <p:cNvSpPr/>
          <p:nvPr/>
        </p:nvSpPr>
        <p:spPr>
          <a:xfrm>
            <a:off x="8906933" y="334317"/>
            <a:ext cx="3141131" cy="701002"/>
          </a:xfrm>
          <a:prstGeom prst="roundRect">
            <a:avLst/>
          </a:prstGeom>
          <a:noFill/>
          <a:ln w="571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13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</TotalTime>
  <Words>2029</Words>
  <Application>Microsoft Office PowerPoint</Application>
  <PresentationFormat>Widescreen</PresentationFormat>
  <Paragraphs>168</Paragraphs>
  <Slides>21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Wingdings</vt:lpstr>
      <vt:lpstr>Office Theme</vt:lpstr>
      <vt:lpstr>Sales Insights</vt:lpstr>
      <vt:lpstr>Aims Grid</vt:lpstr>
      <vt:lpstr> Data Import from SQL Server</vt:lpstr>
      <vt:lpstr>Star schema</vt:lpstr>
      <vt:lpstr>Data Cleaning</vt:lpstr>
      <vt:lpstr>Overview of the Dashboard Design</vt:lpstr>
      <vt:lpstr>Overview of the Dashboard Design</vt:lpstr>
      <vt:lpstr>Overview of the Dashboard Design</vt:lpstr>
      <vt:lpstr>Overview of the Dashboard Design</vt:lpstr>
      <vt:lpstr>Overview of the Dashboard Design</vt:lpstr>
      <vt:lpstr>Overview of the Dashboard Design</vt:lpstr>
      <vt:lpstr>Overview of the Dashboard Design</vt:lpstr>
      <vt:lpstr>Overview of the Dashboard Design</vt:lpstr>
      <vt:lpstr>Overview of the Dashboard Design</vt:lpstr>
      <vt:lpstr>Overview of the Dashboard Design</vt:lpstr>
      <vt:lpstr>Actionable Steps for Leaders to Increase Profit</vt:lpstr>
      <vt:lpstr>Actionable Steps for Leaders to Increase Profit</vt:lpstr>
      <vt:lpstr>Actionable Steps for Leaders to Increase Profit</vt:lpstr>
      <vt:lpstr>Actionable Steps for Leaders to Increase Profit</vt:lpstr>
      <vt:lpstr>Actionable Steps for Leaders to Increase Profit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Yahia Mohamed Abdelkader</dc:creator>
  <cp:lastModifiedBy>Mohamed Yahia Mohamed Abdelkader</cp:lastModifiedBy>
  <cp:revision>22</cp:revision>
  <dcterms:created xsi:type="dcterms:W3CDTF">2024-09-09T11:48:19Z</dcterms:created>
  <dcterms:modified xsi:type="dcterms:W3CDTF">2024-09-21T15:51:58Z</dcterms:modified>
</cp:coreProperties>
</file>

<file path=docProps/thumbnail.jpeg>
</file>